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5" r:id="rId3"/>
    <p:sldId id="323" r:id="rId4"/>
    <p:sldId id="324" r:id="rId5"/>
    <p:sldId id="326" r:id="rId6"/>
    <p:sldId id="325" r:id="rId7"/>
    <p:sldId id="327" r:id="rId8"/>
    <p:sldId id="314" r:id="rId9"/>
    <p:sldId id="321" r:id="rId10"/>
    <p:sldId id="322" r:id="rId11"/>
    <p:sldId id="334" r:id="rId12"/>
    <p:sldId id="328" r:id="rId13"/>
    <p:sldId id="335" r:id="rId14"/>
    <p:sldId id="330" r:id="rId15"/>
    <p:sldId id="331" r:id="rId16"/>
    <p:sldId id="279" r:id="rId17"/>
    <p:sldId id="270" r:id="rId18"/>
    <p:sldId id="318" r:id="rId19"/>
  </p:sldIdLst>
  <p:sldSz cx="12801600" cy="9601200" type="A3"/>
  <p:notesSz cx="6797675" cy="9926638"/>
  <p:defaultTextStyle>
    <a:defPPr>
      <a:defRPr lang="ru-RU"/>
    </a:defPPr>
    <a:lvl1pPr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39763" indent="-182563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79525" indent="-365125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19288" indent="-547688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59050" indent="-730250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сковская Светлана Викторовна" initials="ПСВ" lastIdx="2" clrIdx="0">
    <p:extLst>
      <p:ext uri="{19B8F6BF-5375-455C-9EA6-DF929625EA0E}">
        <p15:presenceInfo xmlns:p15="http://schemas.microsoft.com/office/powerpoint/2012/main" userId="S-1-5-21-1273485282-3090496456-3429380644-20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76D"/>
    <a:srgbClr val="01A785"/>
    <a:srgbClr val="DA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9" autoAdjust="0"/>
    <p:restoredTop sz="90270" autoAdjust="0"/>
  </p:normalViewPr>
  <p:slideViewPr>
    <p:cSldViewPr>
      <p:cViewPr varScale="1">
        <p:scale>
          <a:sx n="53" d="100"/>
          <a:sy n="53" d="100"/>
        </p:scale>
        <p:origin x="804" y="90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12:27:06.645" idx="2">
    <p:pos x="8064" y="102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E3AE72-4985-48EA-A059-71AC6A57B5AB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8619D-3E5D-4588-B28C-18DE4BD51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04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352D-75DD-4B79-AE71-8A8F28C992EF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222AFE-70C8-48A5-B463-E80BE8B18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D93802-1828-4111-A0FF-660F7520931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22AFE-70C8-48A5-B463-E80BE8B18B96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05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E00B-E5B5-48F8-9BF5-61CD7D99E7C7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8C55-C05F-4FC7-B06B-9AB1005AD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D649-E930-4515-A811-EA6D00FBD45A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8820-A07F-4284-8CE8-AAEEB8153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DFA7-F64C-4C98-B50B-A0AE9BE0BA31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C16E-1469-4221-951A-AD702DC2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8940-DF6D-4BED-9CE9-EF0C69F00D82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A6F3-366E-4AB0-92A2-06D6EC2C7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2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766A-8EBE-4FE8-87E3-C8678BA2FDE6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B157-D773-4E39-B200-DDAF41213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56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9952-C8FF-4651-8407-F7687D95E936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F06F-F6ED-4D75-B118-CA20CE5A2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2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46A3-B517-490C-B53E-EAE0BAAC0FDD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6AAE-96E1-46F6-A63C-AF0F8D5C4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3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C99C-F9C0-4A11-8D00-748857059378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1077-FA82-45F5-A82A-F58AAA7B0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4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16AD-D13E-4828-8CF2-776E1FC4D96C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C865-6FB0-4744-9A8B-0158B76CC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1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F583-2D7B-4A07-8046-E329BFF5C670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7A71-EF0D-4796-9E09-BA6BD9EB2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242A-2ACB-4C4F-A634-A0FE08BBCA49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DB5F-58E2-402D-BF7B-DD49DABCB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3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FBB76-EE3D-4E2D-BCD6-7D1063B3D04A}" type="datetime1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325DDC-BBFD-4EFE-B2D1-EC757F0F2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8325" y="6456363"/>
            <a:ext cx="12096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ru-RU" sz="5400" b="1" dirty="0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29976D"/>
                </a:solidFill>
              </a:rPr>
              <a:t>Рисковая доля. Опасности для продавцов и покупателей при сделках со «студиями», полученными из больших </a:t>
            </a:r>
            <a:r>
              <a:rPr lang="ru-RU" sz="4000" b="1" dirty="0" smtClean="0">
                <a:solidFill>
                  <a:srgbClr val="29976D"/>
                </a:solidFill>
              </a:rPr>
              <a:t>квартир</a:t>
            </a:r>
            <a:r>
              <a:rPr lang="ru-RU" sz="4800" b="1" dirty="0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29976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t="30727" r="9409" b="52278"/>
          <a:stretch>
            <a:fillRect/>
          </a:stretch>
        </p:blipFill>
        <p:spPr bwMode="auto">
          <a:xfrm>
            <a:off x="8345488" y="839788"/>
            <a:ext cx="39592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04"/>
            <a:ext cx="10729192" cy="4968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24" y="5808712"/>
            <a:ext cx="8568952" cy="3484384"/>
          </a:xfrm>
          <a:prstGeom prst="rect">
            <a:avLst/>
          </a:prstGeom>
        </p:spPr>
      </p:pic>
      <p:sp>
        <p:nvSpPr>
          <p:cNvPr id="9" name="Объект 4"/>
          <p:cNvSpPr txBox="1">
            <a:spLocks/>
          </p:cNvSpPr>
          <p:nvPr/>
        </p:nvSpPr>
        <p:spPr bwMode="auto">
          <a:xfrm>
            <a:off x="910128" y="5434885"/>
            <a:ext cx="11503464" cy="5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marL="479425" indent="-479425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9813" indent="-400050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39963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79725" indent="-319088" algn="l" defTabSz="12795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из ЕГРН, которые подтверждаются архивными данными ГУП «ГУИОН»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145" name="Объект 6144"/>
          <p:cNvSpPr>
            <a:spLocks noGrp="1"/>
          </p:cNvSpPr>
          <p:nvPr>
            <p:ph idx="1"/>
          </p:nvPr>
        </p:nvSpPr>
        <p:spPr>
          <a:xfrm>
            <a:off x="280120" y="1984375"/>
            <a:ext cx="7560840" cy="6592888"/>
          </a:xfrm>
        </p:spPr>
        <p:txBody>
          <a:bodyPr/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ридически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приобретается не квартира-студия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самостоятельный объект недвижимости, 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 коммунальной квартире.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выделения комнаты в самостоятельный объект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необходимо, чтобы все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были оборудованы в установленном порядке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Только тогда, при условии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всех собственников (не только квартиры, но и дома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можно будет ставить вопрос о разделе коммунальной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квартиры.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самовольную перепланировку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ложится не на то лицо, которое ее совершило, 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правообладателя,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она была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обнаружена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6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28" y="384174"/>
            <a:ext cx="5112568" cy="47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45016" y="1200200"/>
            <a:ext cx="3824766" cy="2304256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145" name="Объект 6144"/>
          <p:cNvSpPr>
            <a:spLocks noGrp="1"/>
          </p:cNvSpPr>
          <p:nvPr>
            <p:ph idx="1"/>
          </p:nvPr>
        </p:nvSpPr>
        <p:spPr>
          <a:xfrm>
            <a:off x="352128" y="1848273"/>
            <a:ext cx="7039556" cy="7051252"/>
          </a:xfrm>
        </p:spPr>
        <p:txBody>
          <a:bodyPr/>
          <a:lstStyle/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перепланировки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переустройства любых помещений в МКД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контролируется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органов исполнительной власти субъектов РФ (ГЖИ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Если выявят нарушение или о нем заявят, то проведут внеплановую проверку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7.21 КоАП РФ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ответственность за самовольную перепланировку жилых помещений и предусматривает штраф в размере от 2 до 2,5 тысяч рублей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выполненные работы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вредят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 и безопасности здания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комфортному проживанию соседей выписывается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узаконить все преобразования или вернуть жилое помещение в прежнее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9" name="Рисунок 6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26" y="6096744"/>
            <a:ext cx="5021908" cy="2388096"/>
          </a:xfrm>
          <a:prstGeom prst="rect">
            <a:avLst/>
          </a:prstGeom>
        </p:spPr>
      </p:pic>
      <p:pic>
        <p:nvPicPr>
          <p:cNvPr id="6150" name="Рисунок 6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26" y="624136"/>
            <a:ext cx="5021908" cy="4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45016" y="1200200"/>
            <a:ext cx="3824766" cy="2304256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145" name="Объект 6144"/>
          <p:cNvSpPr>
            <a:spLocks noGrp="1"/>
          </p:cNvSpPr>
          <p:nvPr>
            <p:ph idx="1"/>
          </p:nvPr>
        </p:nvSpPr>
        <p:spPr>
          <a:xfrm>
            <a:off x="352128" y="1848273"/>
            <a:ext cx="7039556" cy="7051252"/>
          </a:xfrm>
        </p:spPr>
        <p:txBody>
          <a:bodyPr/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29 ЖК РФ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 или нанимателя, самовольно осуществившего переустройство и (или) перепланировку, обяжут привести квартиру в прежнее состояние в разумный срок и в порядке, установленном органом, который осуществляет согласование.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пункте 5 статьи 29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Жилищного Кодекса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указано, 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жилое помещение не будет приведено в прежнее состояние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определенный предписанием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срок, то квартира выставляется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продажу с публичных торгов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9" name="Рисунок 6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44" y="6024736"/>
            <a:ext cx="5021908" cy="2388096"/>
          </a:xfrm>
          <a:prstGeom prst="rect">
            <a:avLst/>
          </a:prstGeom>
        </p:spPr>
      </p:pic>
      <p:pic>
        <p:nvPicPr>
          <p:cNvPr id="6150" name="Рисунок 61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28" y="912168"/>
            <a:ext cx="5021908" cy="4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5" name="Объект 6144"/>
          <p:cNvSpPr>
            <a:spLocks noGrp="1"/>
          </p:cNvSpPr>
          <p:nvPr>
            <p:ph idx="1"/>
          </p:nvPr>
        </p:nvSpPr>
        <p:spPr>
          <a:xfrm>
            <a:off x="352128" y="1776265"/>
            <a:ext cx="12061463" cy="410445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рассматриваемых ситуаций от иных случаев самовольных перепланировок /переоборудований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обычно в квартирах устанавливаются или сносятся перегородки, а также переносится существующее оборудование, то при оборудовании студий в коммунальных квартирах появляются ранее не предусмотренные инженерные сети и оборудование. Очевидно, что такие изменения являются более значительными.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ветхое состояние жилищного фонда в центре Петербурга, подобное обращение с ним может привести к серьезным негативным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последствиям и нанести непоправимый урон архитектурному наследию Санкт-Петербурга.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3" y="5232317"/>
            <a:ext cx="11773828" cy="42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5" name="Объект 6144"/>
          <p:cNvSpPr>
            <a:spLocks noGrp="1"/>
          </p:cNvSpPr>
          <p:nvPr>
            <p:ph idx="1"/>
          </p:nvPr>
        </p:nvSpPr>
        <p:spPr>
          <a:xfrm>
            <a:off x="639763" y="1984375"/>
            <a:ext cx="11522075" cy="6592888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 при перепланировке: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санузла над комнатой или кухней нижерасположенной квартиры (нарушение Санитарных норм и СНиП)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присоединение лоджии, балкона к жилой комнате или кухне (изменение общедомового имущества, нарушение противопожарных правил, т.к. лоджии и балконы в квартирах, расположенных на 5м и выше этажах являются аварийными, эвакуационными выходами)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на балкон радиаторов центрального отопления (снижение температуры носителя)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«теплого пола» за счет общедомовой системы отопления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сокращение сечения или перекрывание вентиляционных шахт (перекрываются действующие в/к, идущие снизу)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работоспособности основных несущих конструкций здания (стен, перекрытий)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гидроизоляции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шумоизоляции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ограждающих конструкций или снижение этих показателей.</a:t>
            </a:r>
          </a:p>
          <a:p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1632248"/>
            <a:ext cx="12241360" cy="7778452"/>
          </a:xfrm>
          <a:prstGeom prst="rect">
            <a:avLst/>
          </a:prstGeom>
        </p:spPr>
      </p:pic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DAC793-966A-45D8-9584-1A5BDC1FC361}" type="slidenum">
              <a:rPr lang="ru-RU" altLang="ru-RU" smtClean="0">
                <a:solidFill>
                  <a:schemeClr val="tx1"/>
                </a:solidFill>
              </a:rPr>
              <a:pPr/>
              <a:t>16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168" y="2568352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объема требуемых согласований и порядка выполнения работ необходимо обращаться к профессионалам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ГУП «ГУИОН»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своей высокой квалификации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знаниями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позволяют решать вопросы любой сложности.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2788" y="6888163"/>
            <a:ext cx="5761037" cy="2305050"/>
          </a:xfrm>
          <a:prstGeom prst="rect">
            <a:avLst/>
          </a:prstGeom>
        </p:spPr>
        <p:txBody>
          <a:bodyPr lIns="128016" tIns="64008" rIns="128016" bIns="64008" anchor="ctr"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4889500" y="6816725"/>
            <a:ext cx="7272338" cy="2879725"/>
          </a:xfrm>
        </p:spPr>
        <p:txBody>
          <a:bodyPr/>
          <a:lstStyle/>
          <a:p>
            <a:pPr algn="r" eaLnBrk="1" hangingPunct="1"/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офис: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Маяковского, д. 19/15, литера А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(812) 777-5-111,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(812) 644-51-51</a:t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info@guion.spb.ru</a:t>
            </a:r>
            <a: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0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6169" r="5586" b="29788"/>
          <a:stretch>
            <a:fillRect/>
          </a:stretch>
        </p:blipFill>
        <p:spPr bwMode="auto">
          <a:xfrm>
            <a:off x="8345488" y="5448300"/>
            <a:ext cx="4032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D23849-0451-46FC-9445-C396D74C7E9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18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9763" y="1992288"/>
            <a:ext cx="11522075" cy="1512167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/>
              <a:t>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– «коммунальная столица России»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39763" y="3792489"/>
            <a:ext cx="11522075" cy="478477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официальным данным, опубликованным на сайте Правительства Санкт-Петербурга, в настоящее время количество коммунальных квартир в городе на Неве составляет 69 тысяч. В них проживает 229 тысяч семей, из них порядка 81 тысячи семей состоят на учете нуждающихся в улучшении жилищных условий. В этом году планируется расселить 3 тысячи квартир. Отдельная целевая программа «Расселение коммунальных квартир в Санкт-Петербурге» действует в городе с 2008 года. </a:t>
            </a:r>
          </a:p>
          <a:p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9763" y="1776265"/>
            <a:ext cx="11522075" cy="901872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 smtClean="0"/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Переделка комнаты в коммуналке в студию популярна, но, зачастую, нелегальна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80121" y="3216424"/>
            <a:ext cx="6768752" cy="3240360"/>
          </a:xfrm>
        </p:spPr>
        <p:txBody>
          <a:bodyPr/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коммунальной квартире диктуют потребность в повышении качества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быта.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квартир-студий в исторических домах Петербурга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незаконно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endParaRPr lang="ru-RU" sz="3200" dirty="0"/>
          </a:p>
          <a:p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6916" y="3090350"/>
            <a:ext cx="5688632" cy="53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9763" y="1560241"/>
            <a:ext cx="11522075" cy="1477938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Перепланировки, выполняемые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коммунальных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квартирах,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их согласования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39763" y="2928392"/>
            <a:ext cx="7705253" cy="5648871"/>
          </a:xfrm>
        </p:spPr>
        <p:txBody>
          <a:bodyPr/>
          <a:lstStyle/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Жилищным кодексом РФ изменения планировочных решений и переоборудование жилых помещений требуют не только разработки проектной документации, но и ее согласования уполномоченным органом (в Санкт-Петербурге это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межведомственные комиссии (МВК).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работ собственник предъявляет их результат в МВК. Акт МВК служит основанием для внесения изменений в техническую документацию и в ЕГРН.</a:t>
            </a:r>
          </a:p>
          <a:p>
            <a:pPr algn="just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Санкт-Петербурга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в нашем городе многие здания являются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культурного наследия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находятся под охраной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государственному контролю, использованию и охране памятников истории и культуры (КГИОП). </a:t>
            </a:r>
          </a:p>
          <a:p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14" y="3360441"/>
            <a:ext cx="3816822" cy="38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9763" y="2640360"/>
            <a:ext cx="11522075" cy="965930"/>
          </a:xfrm>
        </p:spPr>
        <p:txBody>
          <a:bodyPr/>
          <a:lstStyle/>
          <a:p>
            <a:pPr algn="just"/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переустройство в квартирах, расположенных в зданиях, охраняемых КГИОП, регулируются не только Жилищным Кодексом РФ, но 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Федеральным законом № 73-ФЗ «Об объектах культурного наследия (памятниках истории и культуры) народов Российской Федерации»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это в корне меняет порядок проектирования и согласования перепланировки и переустройства в доме-памятнике.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39763" y="3648472"/>
            <a:ext cx="11522075" cy="4928791"/>
          </a:xfrm>
        </p:spPr>
        <p:txBody>
          <a:bodyPr/>
          <a:lstStyle/>
          <a:p>
            <a:endParaRPr lang="ru-RU" sz="23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помимо Свидетельства о допуске к определенному виду работ, которые оказывают влияние на безопасность объектов капитального строительства (СРО), должна иметь лицензию, выданную Министерством культуры Российской Федерации на осуществление деятельности по сохранению объектов культурного наследия (памятников истории и культуры) народов Российской Федерации. </a:t>
            </a:r>
          </a:p>
          <a:p>
            <a:endParaRPr lang="ru-RU" sz="23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9763" y="1776265"/>
            <a:ext cx="11773829" cy="1368151"/>
          </a:xfrm>
        </p:spPr>
        <p:txBody>
          <a:bodyPr/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3200" b="1" dirty="0" smtClean="0"/>
              <a:t>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Неузаконенные квартиры-студии в коммунальных квартирах, негативные последствия.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39763" y="3000400"/>
            <a:ext cx="11522075" cy="55768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узаконить создание квартиры-студии в комнатах коммунальной квартиры принципиально невозможно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жесткие требования предъявляются к так называемым «мокрым зонам»,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которых в комнатах коммунальной квартиры изначально не предполагалось. По существующим стандартам ванны, раковины и унитазы не должны располагаться над жилыми помещениями, но, как вы понимаете, в бывшей коммуналке, разделенной теперь на несколько студий, это условие невыполнимо. Исключением являются квартиры, которые располагаются на первом этаже или втором этаже над нежилыми помещениями, но таких случаев не много.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9763" y="1776265"/>
            <a:ext cx="11773829" cy="1800200"/>
          </a:xfrm>
        </p:spPr>
        <p:txBody>
          <a:bodyPr/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smtClean="0"/>
              <a:t>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оборудования квартир-студий в коммуналках.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52129" y="3288433"/>
            <a:ext cx="5760639" cy="5288830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перепланировки и переоборудования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в коммунальной квартире продавец, как правило, не сообщает об этом покупателю. При этом стоимость комнаты за счет фактического наличия элементов благоустройства повышается по сравнению со стоимостью обычной комнаты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76C46-D6D6-4B7A-9AD0-CD9F293FEE5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95" y="3288433"/>
            <a:ext cx="6556931" cy="47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8</a:t>
            </a:fld>
            <a:endParaRPr lang="ru-RU" alt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" y="3515902"/>
            <a:ext cx="4968552" cy="5170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8752" y="3515902"/>
            <a:ext cx="59046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ЕГРН 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полный объем сведений о характеристиках объекта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недвижимости, а также </a:t>
            </a:r>
            <a:r>
              <a:rPr lang="ru-RU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информа-цию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правах на него.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официальную выписку из ЕГРН на квартиру можно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МФЦ, либо заказать данную услугу в любом клиентском центре ПИБ ГУП «ГУИОН».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1920280"/>
            <a:ext cx="115212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законности создания комнаты-студии необходимо изучить данные ЕГРН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0160" y="8923194"/>
            <a:ext cx="10873208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презентацию:</a:t>
            </a:r>
            <a:r>
              <a:rPr lang="en-US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www.guion.spb.ru/news</a:t>
            </a:r>
            <a:endParaRPr lang="ru-RU" sz="2800" dirty="0">
              <a:ln>
                <a:solidFill>
                  <a:srgbClr val="01A785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9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40160" y="8899525"/>
            <a:ext cx="117734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</a:t>
            </a:r>
            <a:r>
              <a:rPr lang="ru-RU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презентацию: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>
                  <a:solidFill>
                    <a:srgbClr val="01A785"/>
                  </a:solidFill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www.guion.spb.ru/news</a:t>
            </a:r>
            <a:endParaRPr lang="ru-RU" sz="28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4" y="1664451"/>
            <a:ext cx="11679696" cy="72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F Din Text Cond Pro*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3904</TotalTime>
  <Words>1051</Words>
  <Application>Microsoft Office PowerPoint</Application>
  <PresentationFormat>A3 (297x420 мм)</PresentationFormat>
  <Paragraphs>85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PF Din Text Cond Pro*</vt:lpstr>
      <vt:lpstr>Times New Roman</vt:lpstr>
      <vt:lpstr>Тема Office</vt:lpstr>
      <vt:lpstr>Презентация PowerPoint</vt:lpstr>
      <vt:lpstr>I.Санкт-Петербург – «коммунальная столица России»</vt:lpstr>
      <vt:lpstr>II. Переделка комнаты в коммуналке в студию популярна, но, зачастую, нелегальна.</vt:lpstr>
      <vt:lpstr>III. Перепланировки, выполняемые в коммунальных квартирах, порядок их согласования.</vt:lpstr>
      <vt:lpstr>  Перепланировка и переустройство в квартирах, расположенных в зданиях, охраняемых КГИОП, регулируются не только Жилищным Кодексом РФ, но и Федеральным законом № 73-ФЗ «Об объектах культурного наследия (памятниках истории и культуры) народов Российской Федерации». И это в корне меняет порядок проектирования и согласования перепланировки и переустройства в доме-памятнике. </vt:lpstr>
      <vt:lpstr>   IV. Неузаконенные квартиры-студии в коммунальных квартирах, негативные последствия.   </vt:lpstr>
      <vt:lpstr>   V. Правовые аспекты оборудования квартир-студий в коммуналках.   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Презентация PowerPoint</vt:lpstr>
      <vt:lpstr>Центральный офис: 191014, Россия,  Санкт-Петербург,  ул. Маяковского, д. 19/15, литера А тел (812) 777-5-111, факс(812) 644-51-51 E-mail: info@guion.spb.ru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Burlankova</dc:creator>
  <cp:lastModifiedBy>Песковская Светлана Викторовна</cp:lastModifiedBy>
  <cp:revision>202</cp:revision>
  <cp:lastPrinted>2019-10-09T13:19:20Z</cp:lastPrinted>
  <dcterms:created xsi:type="dcterms:W3CDTF">2016-04-13T10:15:49Z</dcterms:created>
  <dcterms:modified xsi:type="dcterms:W3CDTF">2019-10-09T13:33:43Z</dcterms:modified>
</cp:coreProperties>
</file>